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95" r:id="rId8"/>
    <p:sldId id="262" r:id="rId9"/>
    <p:sldId id="301" r:id="rId10"/>
    <p:sldId id="263" r:id="rId11"/>
    <p:sldId id="264" r:id="rId12"/>
    <p:sldId id="292" r:id="rId13"/>
    <p:sldId id="302" r:id="rId14"/>
    <p:sldId id="265" r:id="rId15"/>
    <p:sldId id="267" r:id="rId16"/>
    <p:sldId id="297" r:id="rId17"/>
    <p:sldId id="268" r:id="rId18"/>
    <p:sldId id="304" r:id="rId19"/>
    <p:sldId id="296" r:id="rId20"/>
    <p:sldId id="287" r:id="rId21"/>
    <p:sldId id="298" r:id="rId22"/>
    <p:sldId id="288" r:id="rId23"/>
    <p:sldId id="270" r:id="rId24"/>
    <p:sldId id="300" r:id="rId25"/>
    <p:sldId id="286" r:id="rId26"/>
    <p:sldId id="303" r:id="rId27"/>
    <p:sldId id="271" r:id="rId28"/>
    <p:sldId id="289" r:id="rId29"/>
    <p:sldId id="299" r:id="rId30"/>
    <p:sldId id="269" r:id="rId31"/>
    <p:sldId id="273" r:id="rId32"/>
    <p:sldId id="274" r:id="rId33"/>
    <p:sldId id="294"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758A"/>
    <a:srgbClr val="6F5771"/>
    <a:srgbClr val="A599B5"/>
    <a:srgbClr val="806987"/>
    <a:srgbClr val="ACA1BB"/>
    <a:srgbClr val="9183A5"/>
    <a:srgbClr val="7C5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4" autoAdjust="0"/>
    <p:restoredTop sz="56121" autoAdjust="0"/>
  </p:normalViewPr>
  <p:slideViewPr>
    <p:cSldViewPr snapToGrid="0">
      <p:cViewPr varScale="1">
        <p:scale>
          <a:sx n="50" d="100"/>
          <a:sy n="50" d="100"/>
        </p:scale>
        <p:origin x="191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14717-BB59-4C8C-B2A0-AB2FD7A7A6AC}"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C4B3F-5A84-4104-97DD-351A9BF5044C}" type="slidenum">
              <a:rPr lang="en-US" smtClean="0"/>
              <a:t>‹#›</a:t>
            </a:fld>
            <a:endParaRPr lang="en-US"/>
          </a:p>
        </p:txBody>
      </p:sp>
    </p:spTree>
    <p:extLst>
      <p:ext uri="{BB962C8B-B14F-4D97-AF65-F5344CB8AC3E}">
        <p14:creationId xmlns:p14="http://schemas.microsoft.com/office/powerpoint/2010/main" val="1817037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ljadoptions.com/blog/haiti-joined-hague-convention-mean-2015090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behalf of Holt International, I would like to formally welcome you to the ABCs of Adopting from Haiti presentation. My name is Amanda Colonia and I am the Adoption’s Case Manager for Holt’s Haiti Program. </a:t>
            </a:r>
          </a:p>
          <a:p>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a:t>
            </a:fld>
            <a:endParaRPr lang="en-US"/>
          </a:p>
        </p:txBody>
      </p:sp>
    </p:spTree>
    <p:extLst>
      <p:ext uri="{BB962C8B-B14F-4D97-AF65-F5344CB8AC3E}">
        <p14:creationId xmlns:p14="http://schemas.microsoft.com/office/powerpoint/2010/main" val="187703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Children in Haiti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come into</a:t>
            </a:r>
            <a:r>
              <a:rPr lang="en-US" sz="1200" kern="1200" baseline="0" dirty="0" smtClean="0">
                <a:solidFill>
                  <a:schemeClr val="tx1"/>
                </a:solidFill>
                <a:effectLst/>
                <a:latin typeface="+mn-lt"/>
                <a:ea typeface="+mn-ea"/>
                <a:cs typeface="+mn-cs"/>
              </a:rPr>
              <a:t> care through relinquishment and through abandonment. Children are placed in </a:t>
            </a:r>
            <a:r>
              <a:rPr lang="en-US" sz="1200" kern="1200" baseline="0" dirty="0" err="1" smtClean="0">
                <a:solidFill>
                  <a:schemeClr val="tx1"/>
                </a:solidFill>
                <a:effectLst/>
                <a:latin typeface="+mn-lt"/>
                <a:ea typeface="+mn-ea"/>
                <a:cs typeface="+mn-cs"/>
              </a:rPr>
              <a:t>creches</a:t>
            </a:r>
            <a:r>
              <a:rPr lang="en-US" sz="1200" kern="1200" baseline="0" dirty="0" smtClean="0">
                <a:solidFill>
                  <a:schemeClr val="tx1"/>
                </a:solidFill>
                <a:effectLst/>
                <a:latin typeface="+mn-lt"/>
                <a:ea typeface="+mn-ea"/>
                <a:cs typeface="+mn-cs"/>
              </a:rPr>
              <a:t>, or orphanages. The </a:t>
            </a:r>
            <a:r>
              <a:rPr lang="en-US" sz="1200" kern="1200" baseline="0" dirty="0" err="1" smtClean="0">
                <a:solidFill>
                  <a:schemeClr val="tx1"/>
                </a:solidFill>
                <a:effectLst/>
                <a:latin typeface="+mn-lt"/>
                <a:ea typeface="+mn-ea"/>
                <a:cs typeface="+mn-cs"/>
              </a:rPr>
              <a:t>creches</a:t>
            </a:r>
            <a:r>
              <a:rPr lang="en-US" sz="1200" kern="1200" baseline="0" dirty="0" smtClean="0">
                <a:solidFill>
                  <a:schemeClr val="tx1"/>
                </a:solidFill>
                <a:effectLst/>
                <a:latin typeface="+mn-lt"/>
                <a:ea typeface="+mn-ea"/>
                <a:cs typeface="+mn-cs"/>
              </a:rPr>
              <a:t> take the child through a legal process, by which a child dossier is created and then sent to IBESR, to move the child onto the adoption track. IBESR then matches the child dossier with a family dossier sent from Holt and proposes that match. Most children are matched between the ages of 2 – 13, however children who are 6 and older are more widely available to be adopted. Both boys and girls are available for adoption. There is also a high degree of need for adoptive parents who are open to adopting sibling groups and to adopting children with more moderate degrees of medical and other types of special needs. Due to systemic instability, including poverty, many children exhibit signs of trauma, which parents should be prepared for.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10</a:t>
            </a:fld>
            <a:endParaRPr lang="en-US"/>
          </a:p>
        </p:txBody>
      </p:sp>
    </p:spTree>
    <p:extLst>
      <p:ext uri="{BB962C8B-B14F-4D97-AF65-F5344CB8AC3E}">
        <p14:creationId xmlns:p14="http://schemas.microsoft.com/office/powerpoint/2010/main" val="177148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to the adoption process itself. First, your family applies to Holt.  It can take a family anywhere from 3-4 months to complete your HS, depending upon each state and your family’s pace at completing your paperwork. If you live in a non-Holt Branch state, again, you will need to work with one of Holt’s partner home study agencies that is Hague Accredited, as this is a requirement when adopting from Haiti. As a part of the </a:t>
            </a:r>
            <a:r>
              <a:rPr lang="en-US" sz="1200" kern="1200" dirty="0" err="1" smtClean="0">
                <a:solidFill>
                  <a:schemeClr val="tx1"/>
                </a:solidFill>
                <a:effectLst/>
                <a:latin typeface="+mn-lt"/>
                <a:ea typeface="+mn-ea"/>
                <a:cs typeface="+mn-cs"/>
              </a:rPr>
              <a:t>homestudy</a:t>
            </a:r>
            <a:r>
              <a:rPr lang="en-US" sz="1200" kern="1200" dirty="0" smtClean="0">
                <a:solidFill>
                  <a:schemeClr val="tx1"/>
                </a:solidFill>
                <a:effectLst/>
                <a:latin typeface="+mn-lt"/>
                <a:ea typeface="+mn-ea"/>
                <a:cs typeface="+mn-cs"/>
              </a:rPr>
              <a:t> assessment, families will complete a psychological evaluation. You</a:t>
            </a:r>
            <a:r>
              <a:rPr lang="en-US" sz="1200" kern="1200" baseline="0" dirty="0" smtClean="0">
                <a:solidFill>
                  <a:schemeClr val="tx1"/>
                </a:solidFill>
                <a:effectLst/>
                <a:latin typeface="+mn-lt"/>
                <a:ea typeface="+mn-ea"/>
                <a:cs typeface="+mn-cs"/>
              </a:rPr>
              <a:t> will also work on your dossier documents concurrently. You will want to be mindful of the timeframe though, as several documents expire after 6 months and we don’t want you to have to re-do documents. Your </a:t>
            </a:r>
            <a:r>
              <a:rPr lang="en-US" sz="1200" kern="1200" baseline="0" dirty="0" err="1" smtClean="0">
                <a:solidFill>
                  <a:schemeClr val="tx1"/>
                </a:solidFill>
                <a:effectLst/>
                <a:latin typeface="+mn-lt"/>
                <a:ea typeface="+mn-ea"/>
                <a:cs typeface="+mn-cs"/>
              </a:rPr>
              <a:t>homestudy</a:t>
            </a:r>
            <a:r>
              <a:rPr lang="en-US" sz="1200" kern="1200" baseline="0" dirty="0" smtClean="0">
                <a:solidFill>
                  <a:schemeClr val="tx1"/>
                </a:solidFill>
                <a:effectLst/>
                <a:latin typeface="+mn-lt"/>
                <a:ea typeface="+mn-ea"/>
                <a:cs typeface="+mn-cs"/>
              </a:rPr>
              <a:t> is just one component of your dossier, so a</a:t>
            </a:r>
            <a:r>
              <a:rPr lang="en-US" sz="1200" kern="1200" dirty="0" smtClean="0">
                <a:solidFill>
                  <a:schemeClr val="tx1"/>
                </a:solidFill>
                <a:effectLst/>
                <a:latin typeface="+mn-lt"/>
                <a:ea typeface="+mn-ea"/>
                <a:cs typeface="+mn-cs"/>
              </a:rPr>
              <a:t>fter your family receives your approved HS, you will finish compiling your</a:t>
            </a:r>
            <a:r>
              <a:rPr lang="en-US" sz="1200" kern="1200" baseline="0" dirty="0" smtClean="0">
                <a:solidFill>
                  <a:schemeClr val="tx1"/>
                </a:solidFill>
                <a:effectLst/>
                <a:latin typeface="+mn-lt"/>
                <a:ea typeface="+mn-ea"/>
                <a:cs typeface="+mn-cs"/>
              </a:rPr>
              <a:t> dossier. You will then get the dossier state-certified, translated into French and authenticated at the Haitian Consulate.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12</a:t>
            </a:fld>
            <a:endParaRPr lang="en-US"/>
          </a:p>
        </p:txBody>
      </p:sp>
    </p:spTree>
    <p:extLst>
      <p:ext uri="{BB962C8B-B14F-4D97-AF65-F5344CB8AC3E}">
        <p14:creationId xmlns:p14="http://schemas.microsoft.com/office/powerpoint/2010/main" val="305464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13</a:t>
            </a:fld>
            <a:endParaRPr lang="en-US"/>
          </a:p>
        </p:txBody>
      </p:sp>
    </p:spTree>
    <p:extLst>
      <p:ext uri="{BB962C8B-B14F-4D97-AF65-F5344CB8AC3E}">
        <p14:creationId xmlns:p14="http://schemas.microsoft.com/office/powerpoint/2010/main" val="235169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a:t>
            </a:r>
            <a:r>
              <a:rPr lang="en-US" baseline="0" dirty="0" smtClean="0"/>
              <a:t> a look at other important things to note about a Haitian adoption, let’s look at Haiti’s relinquishment process.</a:t>
            </a:r>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14</a:t>
            </a:fld>
            <a:endParaRPr lang="en-US"/>
          </a:p>
        </p:txBody>
      </p:sp>
    </p:spTree>
    <p:extLst>
      <p:ext uri="{BB962C8B-B14F-4D97-AF65-F5344CB8AC3E}">
        <p14:creationId xmlns:p14="http://schemas.microsoft.com/office/powerpoint/2010/main" val="3371733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16</a:t>
            </a:fld>
            <a:endParaRPr lang="en-US"/>
          </a:p>
        </p:txBody>
      </p:sp>
    </p:spTree>
    <p:extLst>
      <p:ext uri="{BB962C8B-B14F-4D97-AF65-F5344CB8AC3E}">
        <p14:creationId xmlns:p14="http://schemas.microsoft.com/office/powerpoint/2010/main" val="260464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17</a:t>
            </a:fld>
            <a:endParaRPr lang="en-US"/>
          </a:p>
        </p:txBody>
      </p:sp>
    </p:spTree>
    <p:extLst>
      <p:ext uri="{BB962C8B-B14F-4D97-AF65-F5344CB8AC3E}">
        <p14:creationId xmlns:p14="http://schemas.microsoft.com/office/powerpoint/2010/main" val="89673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18</a:t>
            </a:fld>
            <a:endParaRPr lang="en-US"/>
          </a:p>
        </p:txBody>
      </p:sp>
    </p:spTree>
    <p:extLst>
      <p:ext uri="{BB962C8B-B14F-4D97-AF65-F5344CB8AC3E}">
        <p14:creationId xmlns:p14="http://schemas.microsoft.com/office/powerpoint/2010/main" val="1455558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19</a:t>
            </a:fld>
            <a:endParaRPr lang="en-US"/>
          </a:p>
        </p:txBody>
      </p:sp>
    </p:spTree>
    <p:extLst>
      <p:ext uri="{BB962C8B-B14F-4D97-AF65-F5344CB8AC3E}">
        <p14:creationId xmlns:p14="http://schemas.microsoft.com/office/powerpoint/2010/main" val="211628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20</a:t>
            </a:fld>
            <a:endParaRPr lang="en-US"/>
          </a:p>
        </p:txBody>
      </p:sp>
    </p:spTree>
    <p:extLst>
      <p:ext uri="{BB962C8B-B14F-4D97-AF65-F5344CB8AC3E}">
        <p14:creationId xmlns:p14="http://schemas.microsoft.com/office/powerpoint/2010/main" val="202109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23</a:t>
            </a:fld>
            <a:endParaRPr lang="en-US"/>
          </a:p>
        </p:txBody>
      </p:sp>
    </p:spTree>
    <p:extLst>
      <p:ext uri="{BB962C8B-B14F-4D97-AF65-F5344CB8AC3E}">
        <p14:creationId xmlns:p14="http://schemas.microsoft.com/office/powerpoint/2010/main" val="212398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hope that this training is helpful to your family.  The outline for today is pretty straight forward. We want to provide you with an overview of our Haiti program, including the profile of children in need of families, eligibility requirements, a general process overview, travel, costs</a:t>
            </a:r>
            <a:r>
              <a:rPr lang="en-US" sz="1200" kern="1200" baseline="0" dirty="0" smtClean="0">
                <a:solidFill>
                  <a:schemeClr val="tx1"/>
                </a:solidFill>
                <a:effectLst/>
                <a:latin typeface="+mn-lt"/>
                <a:ea typeface="+mn-ea"/>
                <a:cs typeface="+mn-cs"/>
              </a:rPr>
              <a:t> associated with adoption from Haiti, as well as r</a:t>
            </a:r>
            <a:r>
              <a:rPr lang="en-US" sz="1200" kern="1200" dirty="0" smtClean="0">
                <a:solidFill>
                  <a:schemeClr val="tx1"/>
                </a:solidFill>
                <a:effectLst/>
                <a:latin typeface="+mn-lt"/>
                <a:ea typeface="+mn-ea"/>
                <a:cs typeface="+mn-cs"/>
              </a:rPr>
              <a:t>esources.</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2</a:t>
            </a:fld>
            <a:endParaRPr lang="en-US"/>
          </a:p>
        </p:txBody>
      </p:sp>
    </p:spTree>
    <p:extLst>
      <p:ext uri="{BB962C8B-B14F-4D97-AF65-F5344CB8AC3E}">
        <p14:creationId xmlns:p14="http://schemas.microsoft.com/office/powerpoint/2010/main" val="712379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 is important to know that every adoption process is unique, especially when it comes to travel. </a:t>
            </a:r>
          </a:p>
          <a:p>
            <a:r>
              <a:rPr lang="en-US" sz="1200" u="sng" kern="1200" dirty="0" smtClean="0">
                <a:solidFill>
                  <a:schemeClr val="tx1"/>
                </a:solidFill>
                <a:effectLst/>
                <a:latin typeface="+mn-lt"/>
                <a:ea typeface="+mn-ea"/>
                <a:cs typeface="+mn-cs"/>
              </a:rPr>
              <a:t>We have wonderful staff that we partner with overseas.</a:t>
            </a:r>
            <a:r>
              <a:rPr lang="en-US" sz="1200" kern="1200" dirty="0" smtClean="0">
                <a:solidFill>
                  <a:schemeClr val="tx1"/>
                </a:solidFill>
                <a:effectLst/>
                <a:latin typeface="+mn-lt"/>
                <a:ea typeface="+mn-ea"/>
                <a:cs typeface="+mn-cs"/>
              </a:rPr>
              <a:t>. Though </a:t>
            </a:r>
            <a:r>
              <a:rPr lang="en-US" sz="1200" kern="1200" baseline="0" dirty="0" smtClean="0">
                <a:solidFill>
                  <a:schemeClr val="tx1"/>
                </a:solidFill>
                <a:effectLst/>
                <a:latin typeface="+mn-lt"/>
                <a:ea typeface="+mn-ea"/>
                <a:cs typeface="+mn-cs"/>
              </a:rPr>
              <a:t>you may be referred a child from a crèche outside of Port Au Prince, Holt Haiti staff</a:t>
            </a:r>
            <a:r>
              <a:rPr lang="en-US" sz="1200" kern="1200" dirty="0" smtClean="0">
                <a:solidFill>
                  <a:schemeClr val="tx1"/>
                </a:solidFill>
                <a:effectLst/>
                <a:latin typeface="+mn-lt"/>
                <a:ea typeface="+mn-ea"/>
                <a:cs typeface="+mn-cs"/>
              </a:rPr>
              <a:t> will help to facilitate your time in country when you travel. I will assist you with</a:t>
            </a:r>
            <a:r>
              <a:rPr lang="en-US" sz="1200" kern="1200" baseline="0" dirty="0" smtClean="0">
                <a:solidFill>
                  <a:schemeClr val="tx1"/>
                </a:solidFill>
                <a:effectLst/>
                <a:latin typeface="+mn-lt"/>
                <a:ea typeface="+mn-ea"/>
                <a:cs typeface="+mn-cs"/>
              </a:rPr>
              <a:t> any travel questions you may have.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When you arrive in country Holt Haiti staff will help coordinate and schedule all adoption related activities and lend their personal knowledge of accommodations, including lodging, restaurants, and transportation.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Families have flexibility to stay in the hotel of their choice during the two trips to Haiti.  Due to the fact that IBESR works within</a:t>
            </a:r>
            <a:r>
              <a:rPr lang="en-US" sz="1200" kern="1200" baseline="0" dirty="0" smtClean="0">
                <a:solidFill>
                  <a:schemeClr val="tx1"/>
                </a:solidFill>
                <a:effectLst/>
                <a:latin typeface="+mn-lt"/>
                <a:ea typeface="+mn-ea"/>
                <a:cs typeface="+mn-cs"/>
              </a:rPr>
              <a:t> their partner network, we will not know what crèche your child will be matched from until we receive the match proposal. We will do our best to collect information on that crèche before you travel.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27</a:t>
            </a:fld>
            <a:endParaRPr lang="en-US"/>
          </a:p>
        </p:txBody>
      </p:sp>
    </p:spTree>
    <p:extLst>
      <p:ext uri="{BB962C8B-B14F-4D97-AF65-F5344CB8AC3E}">
        <p14:creationId xmlns:p14="http://schemas.microsoft.com/office/powerpoint/2010/main" val="14248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first trip, known</a:t>
            </a:r>
            <a:r>
              <a:rPr lang="en-US" sz="1200" kern="1200" baseline="0" dirty="0" smtClean="0">
                <a:solidFill>
                  <a:schemeClr val="tx1"/>
                </a:solidFill>
                <a:effectLst/>
                <a:latin typeface="+mn-lt"/>
                <a:ea typeface="+mn-ea"/>
                <a:cs typeface="+mn-cs"/>
              </a:rPr>
              <a:t> as the socialization trip,</a:t>
            </a:r>
            <a:r>
              <a:rPr lang="en-US" sz="1200" kern="1200" dirty="0" smtClean="0">
                <a:solidFill>
                  <a:schemeClr val="tx1"/>
                </a:solidFill>
                <a:effectLst/>
                <a:latin typeface="+mn-lt"/>
                <a:ea typeface="+mn-ea"/>
                <a:cs typeface="+mn-cs"/>
              </a:rPr>
              <a:t> is approximately 2 weeks. Both adoptive parents are required to travel and will visit</a:t>
            </a:r>
            <a:r>
              <a:rPr lang="en-US" sz="1200" kern="1200" baseline="0" dirty="0" smtClean="0">
                <a:solidFill>
                  <a:schemeClr val="tx1"/>
                </a:solidFill>
                <a:effectLst/>
                <a:latin typeface="+mn-lt"/>
                <a:ea typeface="+mn-ea"/>
                <a:cs typeface="+mn-cs"/>
              </a:rPr>
              <a:t> the child at the crèche each day you are in Haiti. During 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week IBESR will send a social worker to observe your interactions and to report back to IBESR.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Timeframes</a:t>
            </a:r>
            <a:r>
              <a:rPr lang="en-US" sz="1200" kern="1200" baseline="0" dirty="0" smtClean="0">
                <a:solidFill>
                  <a:schemeClr val="tx1"/>
                </a:solidFill>
                <a:effectLst/>
                <a:latin typeface="+mn-lt"/>
                <a:ea typeface="+mn-ea"/>
                <a:cs typeface="+mn-cs"/>
              </a:rPr>
              <a:t> vary between the first and the second trip. Again, depending on adoptive parent availability and finances, you are allowed to travel to visit your child between the 1</a:t>
            </a:r>
            <a:r>
              <a:rPr lang="en-US" sz="1200" kern="1200" baseline="300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and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trip. </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second trip is approximately 7-9 days. The length of this trip will be dependent on what day of the week</a:t>
            </a:r>
            <a:r>
              <a:rPr lang="en-US" sz="1200" kern="1200" baseline="0" dirty="0" smtClean="0">
                <a:solidFill>
                  <a:schemeClr val="tx1"/>
                </a:solidFill>
                <a:effectLst/>
                <a:latin typeface="+mn-lt"/>
                <a:ea typeface="+mn-ea"/>
                <a:cs typeface="+mn-cs"/>
              </a:rPr>
              <a:t> and time of the day you arrive. This is a mandatory trip to take over custody of your child.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28</a:t>
            </a:fld>
            <a:endParaRPr lang="en-US"/>
          </a:p>
        </p:txBody>
      </p:sp>
    </p:spTree>
    <p:extLst>
      <p:ext uri="{BB962C8B-B14F-4D97-AF65-F5344CB8AC3E}">
        <p14:creationId xmlns:p14="http://schemas.microsoft.com/office/powerpoint/2010/main" val="3572777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Haiti’s Post-Placement</a:t>
            </a:r>
            <a:r>
              <a:rPr lang="en-US" baseline="0" dirty="0" smtClean="0"/>
              <a:t> schedule is highlighted here. The post-placement social worker reports are due at month’s 1, 6, 12, 18 and 24. There are supplemental documents that are required to be submitted alongside the post-placement reports, as well as 8 -10 photos. After the social worker post-placement reports are conducted, Annual Self-Reports, which are generally 1 page documents written by the family, are to be submitted every year until the child turns 18. </a:t>
            </a:r>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30</a:t>
            </a:fld>
            <a:endParaRPr lang="en-US"/>
          </a:p>
        </p:txBody>
      </p:sp>
    </p:spTree>
    <p:extLst>
      <p:ext uri="{BB962C8B-B14F-4D97-AF65-F5344CB8AC3E}">
        <p14:creationId xmlns:p14="http://schemas.microsoft.com/office/powerpoint/2010/main" val="681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Holt has over</a:t>
            </a:r>
            <a:r>
              <a:rPr lang="en-US" baseline="0" dirty="0" smtClean="0"/>
              <a:t> a 60 year history in working in the areas of child welfare and adoption all around the world. </a:t>
            </a:r>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3</a:t>
            </a:fld>
            <a:endParaRPr lang="en-US"/>
          </a:p>
        </p:txBody>
      </p:sp>
    </p:spTree>
    <p:extLst>
      <p:ext uri="{BB962C8B-B14F-4D97-AF65-F5344CB8AC3E}">
        <p14:creationId xmlns:p14="http://schemas.microsoft.com/office/powerpoint/2010/main" val="30749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great place to start to get to know Holt better is through our mission statement.  While always upholding the highest ethical standard, we:</a:t>
            </a:r>
          </a:p>
          <a:p>
            <a:pPr lvl="0"/>
            <a:r>
              <a:rPr lang="en-US" sz="1200" kern="1200" dirty="0" smtClean="0">
                <a:solidFill>
                  <a:schemeClr val="tx1"/>
                </a:solidFill>
                <a:effectLst/>
                <a:latin typeface="+mn-lt"/>
                <a:ea typeface="+mn-ea"/>
                <a:cs typeface="+mn-cs"/>
              </a:rPr>
              <a:t>Find and support permanent, loving families for children who are orphaned, abandoned or at serious risk of separation from their families.</a:t>
            </a:r>
          </a:p>
          <a:p>
            <a:pPr lvl="0"/>
            <a:r>
              <a:rPr lang="en-US" sz="1200" kern="1200" dirty="0" smtClean="0">
                <a:solidFill>
                  <a:schemeClr val="tx1"/>
                </a:solidFill>
                <a:effectLst/>
                <a:latin typeface="+mn-lt"/>
                <a:ea typeface="+mn-ea"/>
                <a:cs typeface="+mn-cs"/>
              </a:rPr>
              <a:t>Provide services to ensure that children will grow and develop to their fullest potential.</a:t>
            </a:r>
          </a:p>
          <a:p>
            <a:pPr lvl="0"/>
            <a:r>
              <a:rPr lang="en-US" sz="1200" kern="1200" dirty="0" smtClean="0">
                <a:solidFill>
                  <a:schemeClr val="tx1"/>
                </a:solidFill>
                <a:effectLst/>
                <a:latin typeface="+mn-lt"/>
                <a:ea typeface="+mn-ea"/>
                <a:cs typeface="+mn-cs"/>
              </a:rPr>
              <a:t>Lead the global community in advocating on behalf of the world’s most vulnerable children.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mission started back in the 1950’s with Harry and Bertha Holt. This Oregon couple already had 6 biological children when they watched a World Vision film about the children left vulnerable after the Korean War. Harry and Bertha were very moved by what they learned and started sponsoring children in order to help provide support for food, clothing and medical care. But they felt in their hearts that while sponsoring children was making a difference, it was not meeting the most important need for every child to have a home and family of their own. Harry travelled to Korea while Bertha stayed in Oregon to research how to go about an unprecedented international adoption process.  Her unwavering efforts paid off because Congress passed an act that would eventually allow them and other American families the ability to adopt internationally.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the Holt’s did was revolutionary for the 1950’s because they shattered the culture of secrecy that had surrounded adoption in the U.S.  Agencies previously had worked hard to ensure that adopted children physically resembled the family they were placed with so no one had to know the child was adopted. When the Holt’s moved forward with their adoption of 8 Korean children, who obviously looked different from them, it brought adoption out into the open and presented a different way for families to be formed. The Holt’s story inspired families across the United States to contact Harry and Bertha and those families began asking how they could also adopt from Korea. Through a grass roots effort to try and help unite Korean children in need of homes with these families, the Holt agency was formed, which has evolved into Holt International Children’s Services as we know it today.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Though we've grown, our ideals have remained constant. Our approach is child centered. We still believe the best care comes from a loving family, and we always explore the possibility of reuniting Holt children first with their birth families. </a:t>
            </a:r>
          </a:p>
          <a:p>
            <a:r>
              <a:rPr lang="en-US" sz="1200" kern="1200" dirty="0" smtClean="0">
                <a:solidFill>
                  <a:schemeClr val="tx1"/>
                </a:solidFill>
                <a:effectLst/>
                <a:latin typeface="+mn-lt"/>
                <a:ea typeface="+mn-ea"/>
                <a:cs typeface="+mn-cs"/>
              </a:rPr>
              <a:t>Our passion and purpose is to give all children the love they need and deserve through a family of their own, whether by birth or by adoption – to a domestic family or a family in the United States.  </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4</a:t>
            </a:fld>
            <a:endParaRPr lang="en-US"/>
          </a:p>
        </p:txBody>
      </p:sp>
    </p:spTree>
    <p:extLst>
      <p:ext uri="{BB962C8B-B14F-4D97-AF65-F5344CB8AC3E}">
        <p14:creationId xmlns:p14="http://schemas.microsoft.com/office/powerpoint/2010/main" val="309328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Haiti</a:t>
            </a:r>
            <a:r>
              <a:rPr lang="en-US" baseline="0" dirty="0" smtClean="0"/>
              <a:t> is a country that is ratified under the Hague. Currently, Holt partners with the Haitian Central Authority known as IBESR which translates as the Institute of Social Welfare and Research. IBESR oversees all child welfare in the country of Haiti, including family reunification, domestic adoption and intercountry adoption. Additionally, Holt employs a very dedicated staff who work at our office in Port Au Prince to facilitate work surrounding all of Holt’s core pillars, including intercountry adoption. </a:t>
            </a:r>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5</a:t>
            </a:fld>
            <a:endParaRPr lang="en-US"/>
          </a:p>
        </p:txBody>
      </p:sp>
    </p:spTree>
    <p:extLst>
      <p:ext uri="{BB962C8B-B14F-4D97-AF65-F5344CB8AC3E}">
        <p14:creationId xmlns:p14="http://schemas.microsoft.com/office/powerpoint/2010/main" val="307424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why choose to adopt a child from Haiti? There are many great reasons, but one of the biggest is that there are currently children in Haiti who are in need of families! </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Holt has 60 years of knowledge and expertise working in child welfare and adoption. </a:t>
            </a:r>
            <a:r>
              <a:rPr lang="en-US" sz="1200" kern="0" dirty="0" smtClean="0">
                <a:solidFill>
                  <a:srgbClr val="0A5589"/>
                </a:solidFill>
                <a:latin typeface="Georgia" pitchFamily="18" charset="0"/>
                <a:sym typeface="Trebuchet MS" charset="0"/>
              </a:rPr>
              <a:t>The need in Haiti is very great. Haiti is the poorest country in the Western Hemisphere and these children need forever families. Haiti</a:t>
            </a:r>
            <a:r>
              <a:rPr lang="en-US" sz="1200" kern="0" baseline="0" dirty="0" smtClean="0">
                <a:solidFill>
                  <a:srgbClr val="0A5589"/>
                </a:solidFill>
                <a:latin typeface="Georgia" pitchFamily="18" charset="0"/>
                <a:sym typeface="Trebuchet MS" charset="0"/>
              </a:rPr>
              <a:t>an are a beautiful people, resilient and full of hope.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smtClean="0">
              <a:solidFill>
                <a:srgbClr val="0A5589"/>
              </a:solidFill>
              <a:latin typeface="Georgia" pitchFamily="18" charset="0"/>
              <a:sym typeface="Trebuchet MS"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hlinkClick r:id="rId3"/>
              </a:rPr>
              <a:t>Haiti joined the Hague Convention in 2014</a:t>
            </a:r>
            <a:r>
              <a:rPr lang="en-US" dirty="0" smtClean="0">
                <a:solidFill>
                  <a:schemeClr val="tx1"/>
                </a:solidFill>
              </a:rPr>
              <a:t>,</a:t>
            </a:r>
            <a:r>
              <a:rPr lang="en-US" baseline="0" dirty="0" smtClean="0">
                <a:solidFill>
                  <a:schemeClr val="tx1"/>
                </a:solidFill>
              </a:rPr>
              <a:t> </a:t>
            </a:r>
            <a:r>
              <a:rPr lang="en-US" dirty="0" smtClean="0">
                <a:solidFill>
                  <a:schemeClr val="tx1"/>
                </a:solidFill>
              </a:rPr>
              <a:t>which creates safeguards throughout the international adoption process.</a:t>
            </a:r>
            <a:r>
              <a:rPr lang="en-US" dirty="0" smtClean="0"/>
              <a:t> Children reside in crèches, or orphanages, which must be licensed by the Haitian government.</a:t>
            </a:r>
            <a:endParaRPr lang="en-US" sz="1200" kern="0" dirty="0" smtClean="0">
              <a:solidFill>
                <a:schemeClr val="tx1"/>
              </a:solidFill>
              <a:latin typeface="Georgia" pitchFamily="18" charset="0"/>
              <a:sym typeface="Trebuchet MS" charset="0"/>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smtClean="0">
                <a:solidFill>
                  <a:srgbClr val="0A5589"/>
                </a:solidFill>
                <a:latin typeface="Georgia" pitchFamily="18" charset="0"/>
                <a:sym typeface="Trebuchet MS" charset="0"/>
              </a:rPr>
              <a:t>Haiti’s proximity to the United States allows for ease of travel both during the adoption process.</a:t>
            </a:r>
            <a:r>
              <a:rPr lang="en-US" sz="1200" kern="0" baseline="0" dirty="0" smtClean="0">
                <a:solidFill>
                  <a:srgbClr val="0A5589"/>
                </a:solidFill>
                <a:latin typeface="Georgia" pitchFamily="18" charset="0"/>
                <a:sym typeface="Trebuchet MS" charset="0"/>
              </a:rPr>
              <a:t> If </a:t>
            </a:r>
            <a:r>
              <a:rPr lang="en-US" sz="1200" kern="0" dirty="0" smtClean="0">
                <a:solidFill>
                  <a:srgbClr val="0A5589"/>
                </a:solidFill>
                <a:latin typeface="Georgia" pitchFamily="18" charset="0"/>
                <a:sym typeface="Trebuchet MS" charset="0"/>
              </a:rPr>
              <a:t>your</a:t>
            </a:r>
            <a:r>
              <a:rPr lang="en-US" sz="1200" kern="0" baseline="0" dirty="0" smtClean="0">
                <a:solidFill>
                  <a:srgbClr val="0A5589"/>
                </a:solidFill>
                <a:latin typeface="Georgia" pitchFamily="18" charset="0"/>
                <a:sym typeface="Trebuchet MS" charset="0"/>
              </a:rPr>
              <a:t> family has the extra time and the financial resource, you are currently allowed to make extra trips in between the two required trips. Each trip allows for a more gradual initial transition in order to build a strong bond between you and your child.</a:t>
            </a:r>
            <a:r>
              <a:rPr lang="en-US" sz="1200" kern="1200" baseline="0" dirty="0" smtClean="0">
                <a:solidFill>
                  <a:schemeClr val="tx1"/>
                </a:solidFill>
                <a:effectLst/>
                <a:latin typeface="+mn-lt"/>
                <a:ea typeface="+mn-ea"/>
                <a:cs typeface="+mn-cs"/>
                <a:sym typeface="Trebuchet MS" charset="0"/>
              </a:rPr>
              <a:t> </a:t>
            </a:r>
            <a:r>
              <a:rPr lang="en-US" sz="1200" kern="1200" dirty="0" smtClean="0">
                <a:solidFill>
                  <a:schemeClr val="tx1"/>
                </a:solidFill>
                <a:effectLst/>
                <a:latin typeface="+mn-lt"/>
                <a:ea typeface="+mn-ea"/>
                <a:cs typeface="+mn-cs"/>
              </a:rPr>
              <a:t>We’re consistently amazed at how well children transition over to the physical custody of their adoptive parents during the second trip because they’ve previously met and spent time with their adoptive family during the first trip.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6</a:t>
            </a:fld>
            <a:endParaRPr lang="en-US"/>
          </a:p>
        </p:txBody>
      </p:sp>
    </p:spTree>
    <p:extLst>
      <p:ext uri="{BB962C8B-B14F-4D97-AF65-F5344CB8AC3E}">
        <p14:creationId xmlns:p14="http://schemas.microsoft.com/office/powerpoint/2010/main" val="404020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7</a:t>
            </a:fld>
            <a:endParaRPr lang="en-US"/>
          </a:p>
        </p:txBody>
      </p:sp>
    </p:spTree>
    <p:extLst>
      <p:ext uri="{BB962C8B-B14F-4D97-AF65-F5344CB8AC3E}">
        <p14:creationId xmlns:p14="http://schemas.microsoft.com/office/powerpoint/2010/main" val="145653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we’ll move on to Eligibility Requirements. Requirements are set by several entities, including your </a:t>
            </a:r>
            <a:r>
              <a:rPr lang="en-US" sz="1200" kern="1200" dirty="0" err="1" smtClean="0">
                <a:solidFill>
                  <a:schemeClr val="tx1"/>
                </a:solidFill>
                <a:effectLst/>
                <a:latin typeface="+mn-lt"/>
                <a:ea typeface="+mn-ea"/>
                <a:cs typeface="+mn-cs"/>
              </a:rPr>
              <a:t>homestudy</a:t>
            </a:r>
            <a:r>
              <a:rPr lang="en-US" sz="1200" kern="1200" dirty="0" smtClean="0">
                <a:solidFill>
                  <a:schemeClr val="tx1"/>
                </a:solidFill>
                <a:effectLst/>
                <a:latin typeface="+mn-lt"/>
                <a:ea typeface="+mn-ea"/>
                <a:cs typeface="+mn-cs"/>
              </a:rPr>
              <a:t> agency, your state of residence, the US Government (USCIS), Holt USA, IBESR (Haiti’s Central Authority)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well as the Haitian Government</a:t>
            </a:r>
            <a:r>
              <a:rPr lang="en-US" sz="1200" kern="1200" baseline="0" dirty="0" smtClean="0">
                <a:solidFill>
                  <a:schemeClr val="tx1"/>
                </a:solidFill>
                <a:effectLst/>
                <a:latin typeface="+mn-lt"/>
                <a:ea typeface="+mn-ea"/>
                <a:cs typeface="+mn-cs"/>
              </a:rPr>
              <a:t> at large. Haiti’s eligibility requirements are somewhat lax in regards to age of prospective adoptive parents, generally between the ages of 30 – 50,  and single women who are 35 and older are encouraged to apply.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FC4B3F-5A84-4104-97DD-351A9BF5044C}" type="slidenum">
              <a:rPr lang="en-US" smtClean="0"/>
              <a:t>8</a:t>
            </a:fld>
            <a:endParaRPr lang="en-US"/>
          </a:p>
        </p:txBody>
      </p:sp>
    </p:spTree>
    <p:extLst>
      <p:ext uri="{BB962C8B-B14F-4D97-AF65-F5344CB8AC3E}">
        <p14:creationId xmlns:p14="http://schemas.microsoft.com/office/powerpoint/2010/main" val="387991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FC4B3F-5A84-4104-97DD-351A9BF5044C}" type="slidenum">
              <a:rPr lang="en-US" smtClean="0"/>
              <a:t>9</a:t>
            </a:fld>
            <a:endParaRPr lang="en-US"/>
          </a:p>
        </p:txBody>
      </p:sp>
    </p:spTree>
    <p:extLst>
      <p:ext uri="{BB962C8B-B14F-4D97-AF65-F5344CB8AC3E}">
        <p14:creationId xmlns:p14="http://schemas.microsoft.com/office/powerpoint/2010/main" val="141740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09FCE2-5D70-4EF4-88BA-51F06997BD71}"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254524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9FCE2-5D70-4EF4-88BA-51F06997BD71}"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127439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9FCE2-5D70-4EF4-88BA-51F06997BD71}"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23217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9FCE2-5D70-4EF4-88BA-51F06997BD71}"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251843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09FCE2-5D70-4EF4-88BA-51F06997BD71}"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412053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09FCE2-5D70-4EF4-88BA-51F06997BD71}"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370283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09FCE2-5D70-4EF4-88BA-51F06997BD71}" type="datetimeFigureOut">
              <a:rPr lang="en-US" smtClean="0"/>
              <a:t>7/30/2020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264046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09FCE2-5D70-4EF4-88BA-51F06997BD71}" type="datetimeFigureOut">
              <a:rPr lang="en-US" smtClean="0"/>
              <a:t>7/30/2020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1666763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09FCE2-5D70-4EF4-88BA-51F06997BD71}" type="datetimeFigureOut">
              <a:rPr lang="en-US" smtClean="0"/>
              <a:t>7/30/2020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402254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9FCE2-5D70-4EF4-88BA-51F06997BD71}"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322022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9FCE2-5D70-4EF4-88BA-51F06997BD71}"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6C11-B76C-4807-8F66-9C22996A3CCF}" type="slidenum">
              <a:rPr lang="en-US" smtClean="0"/>
              <a:t>‹#›</a:t>
            </a:fld>
            <a:endParaRPr lang="en-US"/>
          </a:p>
        </p:txBody>
      </p:sp>
    </p:spTree>
    <p:extLst>
      <p:ext uri="{BB962C8B-B14F-4D97-AF65-F5344CB8AC3E}">
        <p14:creationId xmlns:p14="http://schemas.microsoft.com/office/powerpoint/2010/main" val="3571237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9FCE2-5D70-4EF4-88BA-51F06997BD71}" type="datetimeFigureOut">
              <a:rPr lang="en-US" smtClean="0"/>
              <a:t>7/30/2020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66C11-B76C-4807-8F66-9C22996A3CCF}" type="slidenum">
              <a:rPr lang="en-US" smtClean="0"/>
              <a:t>‹#›</a:t>
            </a:fld>
            <a:endParaRPr lang="en-US"/>
          </a:p>
        </p:txBody>
      </p:sp>
    </p:spTree>
    <p:extLst>
      <p:ext uri="{BB962C8B-B14F-4D97-AF65-F5344CB8AC3E}">
        <p14:creationId xmlns:p14="http://schemas.microsoft.com/office/powerpoint/2010/main" val="692233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43" t="666" r="343" b="22667"/>
          <a:stretch/>
        </p:blipFill>
        <p:spPr>
          <a:xfrm>
            <a:off x="-106680" y="-274551"/>
            <a:ext cx="12039599" cy="713255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8394365"/>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875"/>
          <a:stretch/>
        </p:blipFill>
        <p:spPr>
          <a:xfrm>
            <a:off x="0" y="-126471"/>
            <a:ext cx="8808720" cy="6984471"/>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05416" y="1690688"/>
            <a:ext cx="2434084" cy="324544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18165419"/>
      </p:ext>
    </p:extLst>
  </p:cSld>
  <p:clrMapOvr>
    <a:masterClrMapping/>
  </p:clrMapOvr>
  <mc:AlternateContent xmlns:mc="http://schemas.openxmlformats.org/markup-compatibility/2006" xmlns:p14="http://schemas.microsoft.com/office/powerpoint/2010/main">
    <mc:Choice Requires="p14">
      <p:transition spd="slow" p14:dur="2000" advTm="60647"/>
    </mc:Choice>
    <mc:Fallback xmlns="">
      <p:transition spd="slow" advTm="60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4634"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174"/>
          <a:stretch/>
        </p:blipFill>
        <p:spPr>
          <a:xfrm>
            <a:off x="0" y="-281555"/>
            <a:ext cx="11871960" cy="7139555"/>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4037434"/>
      </p:ext>
    </p:extLst>
  </p:cSld>
  <p:clrMapOvr>
    <a:masterClrMapping/>
  </p:clrMapOvr>
  <mc:AlternateContent xmlns:mc="http://schemas.openxmlformats.org/markup-compatibility/2006" xmlns:p14="http://schemas.microsoft.com/office/powerpoint/2010/main">
    <mc:Choice Requires="p14">
      <p:transition spd="slow" p14:dur="2000" advTm="5500"/>
    </mc:Choice>
    <mc:Fallback xmlns="">
      <p:transition spd="slow"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174"/>
          <a:stretch/>
        </p:blipFill>
        <p:spPr>
          <a:xfrm>
            <a:off x="101600" y="-89282"/>
            <a:ext cx="11552238" cy="6947282"/>
          </a:xfrm>
        </p:spPr>
      </p:pic>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6" y="6048905"/>
            <a:ext cx="487362" cy="487362"/>
          </a:xfrm>
          <a:prstGeom prst="rect">
            <a:avLst/>
          </a:prstGeom>
        </p:spPr>
      </p:pic>
    </p:spTree>
    <p:extLst>
      <p:ext uri="{BB962C8B-B14F-4D97-AF65-F5344CB8AC3E}">
        <p14:creationId xmlns:p14="http://schemas.microsoft.com/office/powerpoint/2010/main" val="2385485038"/>
      </p:ext>
    </p:extLst>
  </p:cSld>
  <p:clrMapOvr>
    <a:masterClrMapping/>
  </p:clrMapOvr>
  <mc:AlternateContent xmlns:mc="http://schemas.openxmlformats.org/markup-compatibility/2006" xmlns:p14="http://schemas.microsoft.com/office/powerpoint/2010/main">
    <mc:Choice Requires="p14">
      <p:transition spd="slow" p14:dur="2000" advTm="112000"/>
    </mc:Choice>
    <mc:Fallback xmlns="">
      <p:transition spd="slow" advTm="1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02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174"/>
          <a:stretch/>
        </p:blipFill>
        <p:spPr>
          <a:xfrm>
            <a:off x="101600" y="-89282"/>
            <a:ext cx="11552238" cy="694728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3338519"/>
      </p:ext>
    </p:extLst>
  </p:cSld>
  <p:clrMapOvr>
    <a:masterClrMapping/>
  </p:clrMapOvr>
  <mc:AlternateContent xmlns:mc="http://schemas.openxmlformats.org/markup-compatibility/2006" xmlns:p14="http://schemas.microsoft.com/office/powerpoint/2010/main">
    <mc:Choice Requires="p14">
      <p:transition spd="slow" p14:dur="2000" advTm="5505"/>
    </mc:Choice>
    <mc:Fallback xmlns="">
      <p:transition spd="slow" advTm="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474"/>
          <a:stretch/>
        </p:blipFill>
        <p:spPr>
          <a:xfrm>
            <a:off x="0" y="-164914"/>
            <a:ext cx="11552238" cy="7009811"/>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9806711"/>
      </p:ext>
    </p:extLst>
  </p:cSld>
  <p:clrMapOvr>
    <a:masterClrMapping/>
  </p:clrMapOvr>
  <mc:AlternateContent xmlns:mc="http://schemas.openxmlformats.org/markup-compatibility/2006" xmlns:p14="http://schemas.microsoft.com/office/powerpoint/2010/main">
    <mc:Choice Requires="p14">
      <p:transition spd="slow" p14:dur="2000" advTm="8478"/>
    </mc:Choice>
    <mc:Fallback xmlns="">
      <p:transition spd="slow" advTm="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525"/>
          <a:stretch/>
        </p:blipFill>
        <p:spPr>
          <a:xfrm>
            <a:off x="289560" y="-123039"/>
            <a:ext cx="11902440" cy="7125674"/>
          </a:xfr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02549867"/>
      </p:ext>
    </p:extLst>
  </p:cSld>
  <p:clrMapOvr>
    <a:masterClrMapping/>
  </p:clrMapOvr>
  <mc:AlternateContent xmlns:mc="http://schemas.openxmlformats.org/markup-compatibility/2006" xmlns:p14="http://schemas.microsoft.com/office/powerpoint/2010/main">
    <mc:Choice Requires="p14">
      <p:transition spd="slow" p14:dur="2000" advTm="110436"/>
    </mc:Choice>
    <mc:Fallback xmlns="">
      <p:transition spd="slow" advTm="11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474"/>
          <a:stretch/>
        </p:blipFill>
        <p:spPr>
          <a:xfrm>
            <a:off x="0" y="-164914"/>
            <a:ext cx="11552238" cy="7009811"/>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4661389"/>
      </p:ext>
    </p:extLst>
  </p:cSld>
  <p:clrMapOvr>
    <a:masterClrMapping/>
  </p:clrMapOvr>
  <mc:AlternateContent xmlns:mc="http://schemas.openxmlformats.org/markup-compatibility/2006" xmlns:p14="http://schemas.microsoft.com/office/powerpoint/2010/main">
    <mc:Choice Requires="p14">
      <p:transition spd="slow" p14:dur="2000" advTm="5543"/>
    </mc:Choice>
    <mc:Fallback xmlns="">
      <p:transition spd="slow" advTm="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875"/>
          <a:stretch/>
        </p:blipFill>
        <p:spPr>
          <a:xfrm>
            <a:off x="137160" y="-47659"/>
            <a:ext cx="11932920" cy="7111626"/>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8091755"/>
      </p:ext>
    </p:extLst>
  </p:cSld>
  <p:clrMapOvr>
    <a:masterClrMapping/>
  </p:clrMapOvr>
  <mc:AlternateContent xmlns:mc="http://schemas.openxmlformats.org/markup-compatibility/2006" xmlns:p14="http://schemas.microsoft.com/office/powerpoint/2010/main">
    <mc:Choice Requires="p14">
      <p:transition spd="slow" p14:dur="2000" advTm="39359"/>
    </mc:Choice>
    <mc:Fallback xmlns="">
      <p:transition spd="slow" advTm="3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2875"/>
          <a:stretch/>
        </p:blipFill>
        <p:spPr>
          <a:xfrm>
            <a:off x="137160" y="-47659"/>
            <a:ext cx="11932920" cy="7111626"/>
          </a:xfrm>
        </p:spPr>
      </p:pic>
      <p:sp>
        <p:nvSpPr>
          <p:cNvPr id="3" name="Oval 2"/>
          <p:cNvSpPr/>
          <p:nvPr/>
        </p:nvSpPr>
        <p:spPr>
          <a:xfrm>
            <a:off x="3322320" y="807720"/>
            <a:ext cx="5471160" cy="5410518"/>
          </a:xfrm>
          <a:prstGeom prst="ellipse">
            <a:avLst/>
          </a:prstGeom>
          <a:solidFill>
            <a:srgbClr val="7875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85360" y="1398300"/>
            <a:ext cx="2621280" cy="584775"/>
          </a:xfrm>
          <a:prstGeom prst="rect">
            <a:avLst/>
          </a:prstGeom>
          <a:noFill/>
        </p:spPr>
        <p:txBody>
          <a:bodyPr wrap="square" rtlCol="0">
            <a:spAutoFit/>
          </a:bodyPr>
          <a:lstStyle/>
          <a:p>
            <a:r>
              <a:rPr lang="en-US" sz="3200" b="1" dirty="0" smtClean="0">
                <a:solidFill>
                  <a:schemeClr val="bg1"/>
                </a:solidFill>
              </a:rPr>
              <a:t>Impediments</a:t>
            </a:r>
            <a:endParaRPr lang="en-US" sz="3200" b="1" dirty="0">
              <a:solidFill>
                <a:schemeClr val="bg1"/>
              </a:solidFill>
            </a:endParaRPr>
          </a:p>
        </p:txBody>
      </p:sp>
      <p:sp>
        <p:nvSpPr>
          <p:cNvPr id="5" name="TextBox 4"/>
          <p:cNvSpPr txBox="1"/>
          <p:nvPr/>
        </p:nvSpPr>
        <p:spPr>
          <a:xfrm>
            <a:off x="3924300" y="2238608"/>
            <a:ext cx="4358640"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rPr>
              <a:t>Politics and Policies</a:t>
            </a:r>
          </a:p>
          <a:p>
            <a:pPr marL="742950" lvl="1" indent="-285750">
              <a:buFont typeface="Arial" panose="020B0604020202020204" pitchFamily="34" charset="0"/>
              <a:buChar char="•"/>
            </a:pPr>
            <a:r>
              <a:rPr lang="en-US" sz="2000" b="1" dirty="0" smtClean="0">
                <a:solidFill>
                  <a:schemeClr val="bg1"/>
                </a:solidFill>
              </a:rPr>
              <a:t> </a:t>
            </a:r>
            <a:r>
              <a:rPr lang="en-US" sz="2000" b="1" dirty="0">
                <a:solidFill>
                  <a:schemeClr val="bg1"/>
                </a:solidFill>
              </a:rPr>
              <a:t>the number of children available for adoption</a:t>
            </a:r>
          </a:p>
          <a:p>
            <a:pPr marL="742950" lvl="1" indent="-285750">
              <a:buFont typeface="Arial" panose="020B0604020202020204" pitchFamily="34" charset="0"/>
              <a:buChar char="•"/>
            </a:pPr>
            <a:r>
              <a:rPr lang="en-US" sz="2000" b="1" dirty="0">
                <a:solidFill>
                  <a:schemeClr val="bg1"/>
                </a:solidFill>
              </a:rPr>
              <a:t>the number of applications received globally</a:t>
            </a:r>
          </a:p>
          <a:p>
            <a:pPr marL="742950" lvl="1" indent="-285750">
              <a:buFont typeface="Arial" panose="020B0604020202020204" pitchFamily="34" charset="0"/>
              <a:buChar char="•"/>
            </a:pPr>
            <a:r>
              <a:rPr lang="en-US" sz="2000" b="1" dirty="0">
                <a:solidFill>
                  <a:schemeClr val="bg1"/>
                </a:solidFill>
              </a:rPr>
              <a:t>the resources a country has for intercountry adoption</a:t>
            </a:r>
          </a:p>
          <a:p>
            <a:pPr marL="742950" lvl="1" indent="-285750">
              <a:buFont typeface="Arial" panose="020B0604020202020204" pitchFamily="34" charset="0"/>
              <a:buChar char="•"/>
            </a:pPr>
            <a:r>
              <a:rPr lang="en-US" sz="2000" b="1" dirty="0">
                <a:solidFill>
                  <a:schemeClr val="bg1"/>
                </a:solidFill>
              </a:rPr>
              <a:t>T</a:t>
            </a:r>
            <a:r>
              <a:rPr lang="en-US" sz="2000" b="1" dirty="0" smtClean="0">
                <a:solidFill>
                  <a:schemeClr val="bg1"/>
                </a:solidFill>
              </a:rPr>
              <a:t>he </a:t>
            </a:r>
            <a:r>
              <a:rPr lang="en-US" sz="2000" b="1" dirty="0">
                <a:solidFill>
                  <a:schemeClr val="bg1"/>
                </a:solidFill>
              </a:rPr>
              <a:t>social, political and cultural context in overseas </a:t>
            </a:r>
            <a:r>
              <a:rPr lang="en-US" sz="2000" b="1" dirty="0" smtClean="0">
                <a:solidFill>
                  <a:schemeClr val="bg1"/>
                </a:solidFill>
              </a:rPr>
              <a:t>countries</a:t>
            </a:r>
            <a:r>
              <a:rPr lang="en-US" dirty="0" smtClean="0"/>
              <a:t>                                                                                                                                                                                                                                                                                                                                                                                                                                                                                                                                                                                                                                                                                                                                                                                                                                                                                                                                                                                                                                                                                                                                                                                                                                                                                                                                                                                                                                                                                                                                                                                                                                                                                                                                                                                                                                                                                                                                                                                                                                                                                                                                                                                                                                                                                                                                                                                                                                                                                                                                                                                                                                                                                                                                                                                                                                                                                                                                                                                                                                                                                                                                                                                                                                                                                                                                                                                              </a:t>
            </a:r>
            <a:endParaRPr lang="en-US" dirty="0"/>
          </a:p>
        </p:txBody>
      </p:sp>
    </p:spTree>
    <p:extLst>
      <p:ext uri="{BB962C8B-B14F-4D97-AF65-F5344CB8AC3E}">
        <p14:creationId xmlns:p14="http://schemas.microsoft.com/office/powerpoint/2010/main" val="114115987"/>
      </p:ext>
    </p:extLst>
  </p:cSld>
  <p:clrMapOvr>
    <a:masterClrMapping/>
  </p:clrMapOvr>
  <mc:AlternateContent xmlns:mc="http://schemas.openxmlformats.org/markup-compatibility/2006" xmlns:p14="http://schemas.microsoft.com/office/powerpoint/2010/main">
    <mc:Choice Requires="p14">
      <p:transition spd="slow" p14:dur="2000" advTm="3940"/>
    </mc:Choice>
    <mc:Fallback xmlns="">
      <p:transition spd="slow" advTm="394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474"/>
          <a:stretch/>
        </p:blipFill>
        <p:spPr>
          <a:xfrm>
            <a:off x="0" y="-164914"/>
            <a:ext cx="11552238" cy="7009811"/>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333211"/>
      </p:ext>
    </p:extLst>
  </p:cSld>
  <p:clrMapOvr>
    <a:masterClrMapping/>
  </p:clrMapOvr>
  <mc:AlternateContent xmlns:mc="http://schemas.openxmlformats.org/markup-compatibility/2006" xmlns:p14="http://schemas.microsoft.com/office/powerpoint/2010/main">
    <mc:Choice Requires="p14">
      <p:transition spd="slow" p14:dur="2000" advTm="3833"/>
    </mc:Choice>
    <mc:Fallback xmlns="">
      <p:transition spd="slow" advTm="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3575"/>
          <a:stretch/>
        </p:blipFill>
        <p:spPr>
          <a:xfrm>
            <a:off x="-106680" y="-174646"/>
            <a:ext cx="12298680" cy="726303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3570777"/>
      </p:ext>
    </p:extLst>
  </p:cSld>
  <p:clrMapOvr>
    <a:masterClrMapping/>
  </p:clrMapOvr>
  <mc:AlternateContent xmlns:mc="http://schemas.openxmlformats.org/markup-compatibility/2006" xmlns:p14="http://schemas.microsoft.com/office/powerpoint/2010/main">
    <mc:Choice Requires="p14">
      <p:transition spd="slow" p14:dur="2000" advTm="28032"/>
    </mc:Choice>
    <mc:Fallback xmlns="">
      <p:transition spd="slow" advTm="2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824"/>
          <a:stretch/>
        </p:blipFill>
        <p:spPr>
          <a:xfrm>
            <a:off x="472440" y="129359"/>
            <a:ext cx="11414760" cy="6895497"/>
          </a:xfr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2629909"/>
      </p:ext>
    </p:extLst>
  </p:cSld>
  <p:clrMapOvr>
    <a:masterClrMapping/>
  </p:clrMapOvr>
  <mc:AlternateContent xmlns:mc="http://schemas.openxmlformats.org/markup-compatibility/2006" xmlns:p14="http://schemas.microsoft.com/office/powerpoint/2010/main">
    <mc:Choice Requires="p14">
      <p:transition spd="slow" p14:dur="2000" advTm="23194"/>
    </mc:Choice>
    <mc:Fallback xmlns="">
      <p:transition spd="slow" advTm="2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174"/>
          <a:stretch/>
        </p:blipFill>
        <p:spPr>
          <a:xfrm>
            <a:off x="121920" y="-89282"/>
            <a:ext cx="11552238" cy="6947282"/>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17072828"/>
      </p:ext>
    </p:extLst>
  </p:cSld>
  <p:clrMapOvr>
    <a:masterClrMapping/>
  </p:clrMapOvr>
  <mc:AlternateContent xmlns:mc="http://schemas.openxmlformats.org/markup-compatibility/2006" xmlns:p14="http://schemas.microsoft.com/office/powerpoint/2010/main">
    <mc:Choice Requires="p14">
      <p:transition spd="slow" p14:dur="2000" advTm="3638"/>
    </mc:Choice>
    <mc:Fallback xmlns="">
      <p:transition spd="slow" advTm="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1824"/>
          <a:stretch/>
        </p:blipFill>
        <p:spPr>
          <a:xfrm>
            <a:off x="350520" y="55709"/>
            <a:ext cx="11430000" cy="6904704"/>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66160432"/>
      </p:ext>
    </p:extLst>
  </p:cSld>
  <p:clrMapOvr>
    <a:masterClrMapping/>
  </p:clrMapOvr>
  <mc:AlternateContent xmlns:mc="http://schemas.openxmlformats.org/markup-compatibility/2006" xmlns:p14="http://schemas.microsoft.com/office/powerpoint/2010/main">
    <mc:Choice Requires="p14">
      <p:transition spd="slow" p14:dur="2000" advTm="6669"/>
    </mc:Choice>
    <mc:Fallback xmlns="">
      <p:transition spd="slow" advTm="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174"/>
          <a:stretch/>
        </p:blipFill>
        <p:spPr>
          <a:xfrm>
            <a:off x="243840" y="-517"/>
            <a:ext cx="11308398" cy="680064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1387105"/>
      </p:ext>
    </p:extLst>
  </p:cSld>
  <p:clrMapOvr>
    <a:masterClrMapping/>
  </p:clrMapOvr>
  <mc:AlternateContent xmlns:mc="http://schemas.openxmlformats.org/markup-compatibility/2006" xmlns:p14="http://schemas.microsoft.com/office/powerpoint/2010/main">
    <mc:Choice Requires="p14">
      <p:transition spd="slow" p14:dur="2000" advTm="32591"/>
    </mc:Choice>
    <mc:Fallback xmlns="">
      <p:transition spd="slow" advTm="3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1824"/>
          <a:stretch/>
        </p:blipFill>
        <p:spPr>
          <a:xfrm>
            <a:off x="350520" y="55709"/>
            <a:ext cx="11430000" cy="690470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2538880"/>
      </p:ext>
    </p:extLst>
  </p:cSld>
  <p:clrMapOvr>
    <a:masterClrMapping/>
  </p:clrMapOvr>
  <mc:AlternateContent xmlns:mc="http://schemas.openxmlformats.org/markup-compatibility/2006" xmlns:p14="http://schemas.microsoft.com/office/powerpoint/2010/main">
    <mc:Choice Requires="p14">
      <p:transition spd="slow" p14:dur="2000" advTm="5079"/>
    </mc:Choice>
    <mc:Fallback xmlns="">
      <p:transition spd="slow" advTm="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525"/>
          <a:stretch/>
        </p:blipFill>
        <p:spPr>
          <a:xfrm>
            <a:off x="320040" y="0"/>
            <a:ext cx="11551920" cy="6915826"/>
          </a:xfr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70403471"/>
      </p:ext>
    </p:extLst>
  </p:cSld>
  <p:clrMapOvr>
    <a:masterClrMapping/>
  </p:clrMapOvr>
  <mc:AlternateContent xmlns:mc="http://schemas.openxmlformats.org/markup-compatibility/2006" xmlns:p14="http://schemas.microsoft.com/office/powerpoint/2010/main">
    <mc:Choice Requires="p14">
      <p:transition p14:dur="250" advTm="117125"/>
    </mc:Choice>
    <mc:Fallback xmlns="">
      <p:transition advTm="1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1824"/>
          <a:stretch/>
        </p:blipFill>
        <p:spPr>
          <a:xfrm>
            <a:off x="350520" y="55709"/>
            <a:ext cx="11430000" cy="6904704"/>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23051613"/>
      </p:ext>
    </p:extLst>
  </p:cSld>
  <p:clrMapOvr>
    <a:masterClrMapping/>
  </p:clrMapOvr>
  <mc:AlternateContent xmlns:mc="http://schemas.openxmlformats.org/markup-compatibility/2006" xmlns:p14="http://schemas.microsoft.com/office/powerpoint/2010/main">
    <mc:Choice Requires="p14">
      <p:transition spd="slow" p14:dur="2000" advTm="3960"/>
    </mc:Choice>
    <mc:Fallback xmlns="">
      <p:transition spd="slow" advTm="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0423"/>
          <a:stretch/>
        </p:blipFill>
        <p:spPr>
          <a:xfrm>
            <a:off x="518160" y="0"/>
            <a:ext cx="11399520" cy="7009697"/>
          </a:xfr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0003354"/>
      </p:ext>
    </p:extLst>
  </p:cSld>
  <p:clrMapOvr>
    <a:masterClrMapping/>
  </p:clrMapOvr>
  <mc:AlternateContent xmlns:mc="http://schemas.openxmlformats.org/markup-compatibility/2006" xmlns:p14="http://schemas.microsoft.com/office/powerpoint/2010/main">
    <mc:Choice Requires="p14">
      <p:transition spd="slow" p14:dur="2000" advTm="56084"/>
    </mc:Choice>
    <mc:Fallback xmlns="">
      <p:transition spd="slow" advTm="5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0423"/>
          <a:stretch/>
        </p:blipFill>
        <p:spPr>
          <a:xfrm>
            <a:off x="457518" y="0"/>
            <a:ext cx="11094720" cy="6822272"/>
          </a:xfr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4581807"/>
      </p:ext>
    </p:extLst>
  </p:cSld>
  <p:clrMapOvr>
    <a:masterClrMapping/>
  </p:clrMapOvr>
  <mc:AlternateContent xmlns:mc="http://schemas.openxmlformats.org/markup-compatibility/2006" xmlns:p14="http://schemas.microsoft.com/office/powerpoint/2010/main">
    <mc:Choice Requires="p14">
      <p:transition spd="slow" p14:dur="2000" advTm="49689"/>
    </mc:Choice>
    <mc:Fallback xmlns="">
      <p:transition spd="slow" advTm="4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174"/>
          <a:stretch/>
        </p:blipFill>
        <p:spPr>
          <a:xfrm>
            <a:off x="121920" y="-89282"/>
            <a:ext cx="11552238" cy="6947282"/>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64222801"/>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4276"/>
          <a:stretch/>
        </p:blipFill>
        <p:spPr>
          <a:xfrm>
            <a:off x="121920" y="-154849"/>
            <a:ext cx="12192000" cy="7134044"/>
          </a:xfrm>
        </p:spPr>
      </p:pic>
      <p:sp>
        <p:nvSpPr>
          <p:cNvPr id="2" name="Title 1"/>
          <p:cNvSpPr>
            <a:spLocks noGrp="1"/>
          </p:cNvSpPr>
          <p:nvPr>
            <p:ph type="title"/>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0635869"/>
      </p:ext>
    </p:extLst>
  </p:cSld>
  <p:clrMapOvr>
    <a:masterClrMapping/>
  </p:clrMapOvr>
  <mc:AlternateContent xmlns:mc="http://schemas.openxmlformats.org/markup-compatibility/2006" xmlns:p14="http://schemas.microsoft.com/office/powerpoint/2010/main">
    <mc:Choice Requires="p14">
      <p:transition spd="slow" p14:dur="2000" advTm="3851"/>
    </mc:Choice>
    <mc:Fallback xmlns="">
      <p:transition spd="slow" advTm="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3772"/>
          <a:stretch/>
        </p:blipFill>
        <p:spPr>
          <a:xfrm>
            <a:off x="548640" y="194565"/>
            <a:ext cx="11277600" cy="6642863"/>
          </a:xfrm>
        </p:spPr>
      </p:pic>
      <p:sp>
        <p:nvSpPr>
          <p:cNvPr id="4" name="TextBox 3"/>
          <p:cNvSpPr txBox="1"/>
          <p:nvPr/>
        </p:nvSpPr>
        <p:spPr>
          <a:xfrm>
            <a:off x="4402667" y="5339644"/>
            <a:ext cx="3815644" cy="338554"/>
          </a:xfrm>
          <a:prstGeom prst="rect">
            <a:avLst/>
          </a:prstGeom>
          <a:noFill/>
        </p:spPr>
        <p:txBody>
          <a:bodyPr wrap="square" rtlCol="0">
            <a:spAutoFit/>
          </a:bodyPr>
          <a:lstStyle/>
          <a:p>
            <a:r>
              <a:rPr lang="en-US" sz="1600" b="1" dirty="0" smtClean="0">
                <a:solidFill>
                  <a:srgbClr val="C00000"/>
                </a:solidFill>
              </a:rPr>
              <a:t>All reports MUST include 8 -10 photos</a:t>
            </a:r>
            <a:endParaRPr lang="en-US" sz="1600" b="1" dirty="0">
              <a:solidFill>
                <a:srgbClr val="C0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3766367"/>
      </p:ext>
    </p:extLst>
  </p:cSld>
  <p:clrMapOvr>
    <a:masterClrMapping/>
  </p:clrMapOvr>
  <mc:AlternateContent xmlns:mc="http://schemas.openxmlformats.org/markup-compatibility/2006" xmlns:p14="http://schemas.microsoft.com/office/powerpoint/2010/main">
    <mc:Choice Requires="p14">
      <p:transition spd="slow" p14:dur="2000" advTm="33285"/>
    </mc:Choice>
    <mc:Fallback xmlns="">
      <p:transition spd="slow" advTm="3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1474"/>
          <a:stretch/>
        </p:blipFill>
        <p:spPr>
          <a:xfrm>
            <a:off x="274320" y="1541"/>
            <a:ext cx="11277918" cy="684335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10837911"/>
      </p:ext>
    </p:extLst>
  </p:cSld>
  <p:clrMapOvr>
    <a:masterClrMapping/>
  </p:clrMapOvr>
  <mc:AlternateContent xmlns:mc="http://schemas.openxmlformats.org/markup-compatibility/2006" xmlns:p14="http://schemas.microsoft.com/office/powerpoint/2010/main">
    <mc:Choice Requires="p14">
      <p:transition spd="slow" p14:dur="2000" advTm="4686"/>
    </mc:Choice>
    <mc:Fallback xmlns="">
      <p:transition spd="slow" advTm="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439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 b="20614"/>
          <a:stretch/>
        </p:blipFill>
        <p:spPr>
          <a:xfrm>
            <a:off x="441801" y="-95666"/>
            <a:ext cx="11308398" cy="695366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3770578"/>
      </p:ext>
    </p:extLst>
  </p:cSld>
  <p:clrMapOvr>
    <a:masterClrMapping/>
  </p:clrMapOvr>
  <mc:AlternateContent xmlns:mc="http://schemas.openxmlformats.org/markup-compatibility/2006" xmlns:p14="http://schemas.microsoft.com/office/powerpoint/2010/main">
    <mc:Choice Requires="p14">
      <p:transition spd="slow" p14:dur="2000" advTm="13937"/>
    </mc:Choice>
    <mc:Fallback xmlns="">
      <p:transition spd="slow" advTm="1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3225"/>
          <a:stretch/>
        </p:blipFill>
        <p:spPr>
          <a:xfrm>
            <a:off x="121920" y="-48193"/>
            <a:ext cx="11734800" cy="696179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74667197"/>
      </p:ext>
    </p:extLst>
  </p:cSld>
  <p:clrMapOvr>
    <a:masterClrMapping/>
  </p:clrMapOvr>
  <mc:AlternateContent xmlns:mc="http://schemas.openxmlformats.org/markup-compatibility/2006" xmlns:p14="http://schemas.microsoft.com/office/powerpoint/2010/main">
    <mc:Choice Requires="p14">
      <p:transition spd="slow" p14:dur="2000" advTm="8124"/>
    </mc:Choice>
    <mc:Fallback xmlns="">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2525"/>
          <a:stretch/>
        </p:blipFill>
        <p:spPr>
          <a:xfrm>
            <a:off x="198120" y="-19671"/>
            <a:ext cx="11704320" cy="7007065"/>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58793466"/>
      </p:ext>
    </p:extLst>
  </p:cSld>
  <p:clrMapOvr>
    <a:masterClrMapping/>
  </p:clrMapOvr>
  <mc:AlternateContent xmlns:mc="http://schemas.openxmlformats.org/markup-compatibility/2006" xmlns:p14="http://schemas.microsoft.com/office/powerpoint/2010/main">
    <mc:Choice Requires="p14">
      <p:transition spd="slow" p14:dur="2000" advTm="6174"/>
    </mc:Choice>
    <mc:Fallback xmlns="">
      <p:transition spd="slow" advTm="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4276"/>
          <a:stretch/>
        </p:blipFill>
        <p:spPr>
          <a:xfrm>
            <a:off x="426720" y="0"/>
            <a:ext cx="11600688" cy="6788043"/>
          </a:xfr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4943284"/>
      </p:ext>
    </p:extLst>
  </p:cSld>
  <p:clrMapOvr>
    <a:masterClrMapping/>
  </p:clrMapOvr>
  <mc:AlternateContent xmlns:mc="http://schemas.openxmlformats.org/markup-compatibility/2006" xmlns:p14="http://schemas.microsoft.com/office/powerpoint/2010/main">
    <mc:Choice Requires="p14">
      <p:transition spd="slow" p14:dur="2000" advTm="140048"/>
    </mc:Choice>
    <mc:Fallback xmlns="">
      <p:transition spd="slow" advTm="14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123"/>
          <a:stretch/>
        </p:blipFill>
        <p:spPr>
          <a:xfrm>
            <a:off x="213360" y="-312924"/>
            <a:ext cx="11765280" cy="7170924"/>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93178201"/>
      </p:ext>
    </p:extLst>
  </p:cSld>
  <p:clrMapOvr>
    <a:masterClrMapping/>
  </p:clrMapOvr>
  <mc:AlternateContent xmlns:mc="http://schemas.openxmlformats.org/markup-compatibility/2006" xmlns:p14="http://schemas.microsoft.com/office/powerpoint/2010/main">
    <mc:Choice Requires="p14">
      <p:transition spd="slow" p14:dur="2000" advTm="39809"/>
    </mc:Choice>
    <mc:Fallback xmlns="">
      <p:transition spd="slow" advTm="3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123"/>
          <a:stretch/>
        </p:blipFill>
        <p:spPr>
          <a:xfrm>
            <a:off x="106680" y="-108771"/>
            <a:ext cx="11826240" cy="7208080"/>
          </a:xfrm>
        </p:spPr>
      </p:pic>
      <p:pic>
        <p:nvPicPr>
          <p:cNvPr id="4"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558" y="6111558"/>
            <a:ext cx="487362" cy="487362"/>
          </a:xfrm>
          <a:prstGeom prst="rect">
            <a:avLst/>
          </a:prstGeom>
        </p:spPr>
      </p:pic>
    </p:spTree>
    <p:extLst>
      <p:ext uri="{BB962C8B-B14F-4D97-AF65-F5344CB8AC3E}">
        <p14:creationId xmlns:p14="http://schemas.microsoft.com/office/powerpoint/2010/main" val="3266118904"/>
      </p:ext>
    </p:extLst>
  </p:cSld>
  <p:clrMapOvr>
    <a:masterClrMapping/>
  </p:clrMapOvr>
  <mc:AlternateContent xmlns:mc="http://schemas.openxmlformats.org/markup-compatibility/2006" xmlns:p14="http://schemas.microsoft.com/office/powerpoint/2010/main">
    <mc:Choice Requires="p14">
      <p:transition spd="slow" p14:dur="2000" advTm="86000"/>
    </mc:Choice>
    <mc:Fallback xmlns="">
      <p:transition spd="slow"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34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824"/>
          <a:stretch/>
        </p:blipFill>
        <p:spPr>
          <a:xfrm>
            <a:off x="0" y="-186516"/>
            <a:ext cx="12192000" cy="736501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1561397"/>
      </p:ext>
    </p:extLst>
  </p:cSld>
  <p:clrMapOvr>
    <a:masterClrMapping/>
  </p:clrMapOvr>
  <mc:AlternateContent xmlns:mc="http://schemas.openxmlformats.org/markup-compatibility/2006" xmlns:p14="http://schemas.microsoft.com/office/powerpoint/2010/main">
    <mc:Choice Requires="p14">
      <p:transition spd="slow" p14:dur="2000" advTm="2970"/>
    </mc:Choice>
    <mc:Fallback xmlns="">
      <p:transition spd="slow" advTm="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2525"/>
          <a:stretch/>
        </p:blipFill>
        <p:spPr>
          <a:xfrm>
            <a:off x="137160" y="-295045"/>
            <a:ext cx="11948160" cy="7153045"/>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7332586"/>
      </p:ext>
    </p:extLst>
  </p:cSld>
  <p:clrMapOvr>
    <a:masterClrMapping/>
  </p:clrMapOvr>
  <mc:AlternateContent xmlns:mc="http://schemas.openxmlformats.org/markup-compatibility/2006" xmlns:p14="http://schemas.microsoft.com/office/powerpoint/2010/main">
    <mc:Choice Requires="p14">
      <p:transition spd="slow" p14:dur="2000" advTm="34865"/>
    </mc:Choice>
    <mc:Fallback xmlns="">
      <p:transition spd="slow" advTm="3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21123"/>
          <a:stretch/>
        </p:blipFill>
        <p:spPr>
          <a:xfrm>
            <a:off x="106680" y="-108771"/>
            <a:ext cx="11826240" cy="7208080"/>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5965447"/>
      </p:ext>
    </p:extLst>
  </p:cSld>
  <p:clrMapOvr>
    <a:masterClrMapping/>
  </p:clrMapOvr>
  <mc:AlternateContent xmlns:mc="http://schemas.openxmlformats.org/markup-compatibility/2006" xmlns:p14="http://schemas.microsoft.com/office/powerpoint/2010/main">
    <mc:Choice Requires="p14">
      <p:transition spd="slow" p14:dur="2000" advTm="4667"/>
    </mc:Choice>
    <mc:Fallback xmlns="">
      <p:transition spd="slow" advTm="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5051</TotalTime>
  <Words>1093</Words>
  <Application>Microsoft Office PowerPoint</Application>
  <PresentationFormat>Widescreen</PresentationFormat>
  <Paragraphs>76</Paragraphs>
  <Slides>34</Slides>
  <Notes>22</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Georgia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Colonia</dc:creator>
  <cp:lastModifiedBy>Amanda Colonia</cp:lastModifiedBy>
  <cp:revision>52</cp:revision>
  <dcterms:created xsi:type="dcterms:W3CDTF">2020-07-16T18:43:38Z</dcterms:created>
  <dcterms:modified xsi:type="dcterms:W3CDTF">2020-07-30T18:50:57Z</dcterms:modified>
</cp:coreProperties>
</file>